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198" r:id="rId3"/>
    <p:sldId id="1153" r:id="rId4"/>
    <p:sldId id="1154" r:id="rId5"/>
    <p:sldId id="1200" r:id="rId6"/>
  </p:sldIdLst>
  <p:sldSz cx="9144000" cy="5143500" type="screen16x9"/>
  <p:notesSz cx="6797675" cy="9926320"/>
  <p:embeddedFontLst>
    <p:embeddedFont>
      <p:font typeface="微软雅黑" panose="020B0503020204020204" charset="-122"/>
      <p:regular r:id="rId13"/>
    </p:embeddedFont>
    <p:embeddedFont>
      <p:font typeface="Calibri" panose="020F0502020204030204" charset="0"/>
      <p:regular r:id="rId14"/>
      <p:bold r:id="rId15"/>
      <p:italic r:id="rId16"/>
      <p:boldItalic r:id="rId17"/>
    </p:embeddedFont>
    <p:embeddedFont>
      <p:font typeface="Century Gothic" panose="020B050202020202020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2" userDrawn="1">
          <p15:clr>
            <a:srgbClr val="A4A3A4"/>
          </p15:clr>
        </p15:guide>
        <p15:guide id="2" pos="2941" userDrawn="1">
          <p15:clr>
            <a:srgbClr val="A4A3A4"/>
          </p15:clr>
        </p15:guide>
        <p15:guide id="3" orient="horz" pos="17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2"/>
  <p:cmAuthor id="3" name="邵琦1" initials="邵" lastIdx="1" clrIdx="1"/>
  <p:cmAuthor id="4" name="艺佳" initials="艺佳" lastIdx="1" clrIdx="2"/>
  <p:cmAuthor id="0" name="SDWM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E73"/>
    <a:srgbClr val="FFFFFF"/>
    <a:srgbClr val="F49B6F"/>
    <a:srgbClr val="F29C6D"/>
    <a:srgbClr val="01923F"/>
    <a:srgbClr val="A6B5D1"/>
    <a:srgbClr val="E3E3E4"/>
    <a:srgbClr val="059443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778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-504" y="-120"/>
      </p:cViewPr>
      <p:guideLst>
        <p:guide orient="horz" pos="2032"/>
        <p:guide pos="2941"/>
        <p:guide orient="horz" pos="17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7.xml"/><Relationship Id="rId21" Type="http://schemas.openxmlformats.org/officeDocument/2006/relationships/font" Target="fonts/font9.fntdata"/><Relationship Id="rId20" Type="http://schemas.openxmlformats.org/officeDocument/2006/relationships/font" Target="fonts/font8.fntdata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8615013" y="315148"/>
            <a:ext cx="271826" cy="271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Shape 13"/>
          <p:cNvSpPr txBox="1"/>
          <p:nvPr userDrawn="1"/>
        </p:nvSpPr>
        <p:spPr>
          <a:xfrm>
            <a:off x="8553085" y="345407"/>
            <a:ext cx="377822" cy="207736"/>
          </a:xfrm>
          <a:prstGeom prst="rect">
            <a:avLst/>
          </a:prstGeom>
          <a:noFill/>
          <a:ln>
            <a:noFill/>
          </a:ln>
        </p:spPr>
        <p:txBody>
          <a:bodyPr lIns="68559" tIns="34275" rIns="6855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pc="100" baseline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</a:fld>
            <a:endParaRPr lang="en-US" sz="900" b="0" i="0" u="none" strike="noStrike" cap="none" spc="100" baseline="0" dirty="0">
              <a:solidFill>
                <a:schemeClr val="tx2"/>
              </a:solidFill>
              <a:latin typeface="+mn-lt"/>
              <a:ea typeface="Lato"/>
              <a:cs typeface="Lato"/>
              <a:sym typeface="Lato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709613" y="651867"/>
            <a:ext cx="8434388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8615013" y="315148"/>
            <a:ext cx="271826" cy="271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Shape 13"/>
          <p:cNvSpPr txBox="1"/>
          <p:nvPr userDrawn="1"/>
        </p:nvSpPr>
        <p:spPr>
          <a:xfrm>
            <a:off x="8553085" y="345407"/>
            <a:ext cx="377822" cy="207736"/>
          </a:xfrm>
          <a:prstGeom prst="rect">
            <a:avLst/>
          </a:prstGeom>
          <a:noFill/>
          <a:ln>
            <a:noFill/>
          </a:ln>
        </p:spPr>
        <p:txBody>
          <a:bodyPr lIns="68559" tIns="34275" rIns="6855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pc="100" baseline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</a:fld>
            <a:endParaRPr lang="en-US" sz="900" b="0" i="0" u="none" strike="noStrike" cap="none" spc="100" baseline="0" dirty="0">
              <a:solidFill>
                <a:schemeClr val="tx2"/>
              </a:solidFill>
              <a:latin typeface="+mn-lt"/>
              <a:ea typeface="Lato"/>
              <a:cs typeface="Lato"/>
              <a:sym typeface="Lato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709613" y="651867"/>
            <a:ext cx="8434388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菱形 15"/>
          <p:cNvSpPr/>
          <p:nvPr userDrawn="1"/>
        </p:nvSpPr>
        <p:spPr>
          <a:xfrm rot="18900000">
            <a:off x="267835" y="346927"/>
            <a:ext cx="153443" cy="153443"/>
          </a:xfrm>
          <a:prstGeom prst="diamond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 b="1" dirty="0">
              <a:solidFill>
                <a:schemeClr val="accent1"/>
              </a:solidFill>
            </a:endParaRPr>
          </a:p>
        </p:txBody>
      </p:sp>
      <p:sp>
        <p:nvSpPr>
          <p:cNvPr id="17" name="菱形 16"/>
          <p:cNvSpPr/>
          <p:nvPr userDrawn="1"/>
        </p:nvSpPr>
        <p:spPr>
          <a:xfrm rot="18900000">
            <a:off x="305946" y="276537"/>
            <a:ext cx="294223" cy="294223"/>
          </a:xfrm>
          <a:prstGeom prst="diamond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 userDrawn="1"/>
        </p:nvSpPr>
        <p:spPr>
          <a:xfrm>
            <a:off x="1216422" y="-476184"/>
            <a:ext cx="1175913" cy="1175913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4EBA177-6CD1-4E3C-BBE4-01463CDA1A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498B9EA-7BA2-4966-B18F-10202C502A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29854"/>
            <a:ext cx="9144000" cy="2180071"/>
            <a:chOff x="0" y="1396"/>
            <a:chExt cx="19200" cy="5913"/>
          </a:xfrm>
        </p:grpSpPr>
        <p:sp>
          <p:nvSpPr>
            <p:cNvPr id="43" name="矩形 42"/>
            <p:cNvSpPr/>
            <p:nvPr/>
          </p:nvSpPr>
          <p:spPr>
            <a:xfrm>
              <a:off x="0" y="3375"/>
              <a:ext cx="19200" cy="3934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  <a:effectLst>
              <a:outerShdw dist="101600" dir="5400000" algn="tl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0" y="4313"/>
              <a:ext cx="19200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XXXX</a:t>
              </a:r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团队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6492" y="5368"/>
              <a:ext cx="6215" cy="1089"/>
              <a:chOff x="869268" y="6105837"/>
              <a:chExt cx="3946526" cy="691257"/>
            </a:xfrm>
            <a:solidFill>
              <a:schemeClr val="bg1">
                <a:alpha val="5000"/>
              </a:schemeClr>
            </a:solidFill>
          </p:grpSpPr>
          <p:sp>
            <p:nvSpPr>
              <p:cNvPr id="46" name="椭圆 45"/>
              <p:cNvSpPr/>
              <p:nvPr/>
            </p:nvSpPr>
            <p:spPr>
              <a:xfrm>
                <a:off x="4730830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4730830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4730830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4407553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4407553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4407553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084276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4084276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4084276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3760999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760999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760999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437870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437870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3437870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3114593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114593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114593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2791316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791316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2791316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2468040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2468040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2468040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2167561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2167561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2167561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1844285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844285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1844285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521008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521008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521008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97731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97731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97731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869268" y="6105837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869268" y="6408984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869268" y="6712130"/>
                <a:ext cx="84964" cy="84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5" name="椭圆 84"/>
            <p:cNvSpPr/>
            <p:nvPr/>
          </p:nvSpPr>
          <p:spPr>
            <a:xfrm>
              <a:off x="8671" y="1396"/>
              <a:ext cx="2156" cy="2675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FBF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489" name="图片 8" descr="湖边有许多树和房子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205" y="3754120"/>
            <a:ext cx="2734945" cy="1108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0" y="3771900"/>
            <a:ext cx="2740660" cy="1080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图片 9" descr="河边有绿色的房子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10" y="3759200"/>
            <a:ext cx="2884805" cy="11061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3"/>
          <p:cNvGrpSpPr/>
          <p:nvPr/>
        </p:nvGrpSpPr>
        <p:grpSpPr>
          <a:xfrm>
            <a:off x="0" y="4966336"/>
            <a:ext cx="9142730" cy="158591"/>
            <a:chOff x="0" y="10428"/>
            <a:chExt cx="14398" cy="333"/>
          </a:xfrm>
        </p:grpSpPr>
        <p:sp>
          <p:nvSpPr>
            <p:cNvPr id="11" name="矩形 10"/>
            <p:cNvSpPr/>
            <p:nvPr/>
          </p:nvSpPr>
          <p:spPr>
            <a:xfrm>
              <a:off x="1" y="10428"/>
              <a:ext cx="14384" cy="122"/>
            </a:xfrm>
            <a:prstGeom prst="rect">
              <a:avLst/>
            </a:prstGeom>
            <a:solidFill>
              <a:srgbClr val="F49B6F"/>
            </a:solidFill>
            <a:ln>
              <a:solidFill>
                <a:srgbClr val="F49B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10511"/>
              <a:ext cx="14399" cy="250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42570" y="75565"/>
            <a:ext cx="8853170" cy="592455"/>
            <a:chOff x="382" y="37"/>
            <a:chExt cx="13942" cy="933"/>
          </a:xfrm>
        </p:grpSpPr>
        <p:pic>
          <p:nvPicPr>
            <p:cNvPr id="18" name="Picture 3" descr="E:\必备素材\华农标志\华南农业大学镂空校徽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3" y="37"/>
              <a:ext cx="1001" cy="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426" y="159"/>
              <a:ext cx="3672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indent="0" algn="l">
                <a:buNone/>
              </a:pPr>
              <a:r>
                <a:rPr lang="en-US" altLang="zh-CN" sz="2400" b="1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 </a:t>
              </a:r>
              <a:r>
                <a:rPr lang="zh-CN" altLang="en-US" sz="2400" b="1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团队基本情况</a:t>
              </a:r>
              <a:endParaRPr lang="zh-CN" altLang="en-US" sz="2400" b="1" dirty="0" smtClean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82" y="357"/>
              <a:ext cx="983" cy="556"/>
            </a:xfrm>
            <a:custGeom>
              <a:avLst/>
              <a:gdLst>
                <a:gd name="connsiteX0" fmla="*/ 0 w 832245"/>
                <a:gd name="connsiteY0" fmla="*/ 0 h 470570"/>
                <a:gd name="connsiteX1" fmla="*/ 596960 w 832245"/>
                <a:gd name="connsiteY1" fmla="*/ 0 h 470570"/>
                <a:gd name="connsiteX2" fmla="*/ 832245 w 832245"/>
                <a:gd name="connsiteY2" fmla="*/ 235285 h 470570"/>
                <a:gd name="connsiteX3" fmla="*/ 832244 w 832245"/>
                <a:gd name="connsiteY3" fmla="*/ 235285 h 470570"/>
                <a:gd name="connsiteX4" fmla="*/ 596959 w 832245"/>
                <a:gd name="connsiteY4" fmla="*/ 470570 h 470570"/>
                <a:gd name="connsiteX5" fmla="*/ 0 w 832245"/>
                <a:gd name="connsiteY5" fmla="*/ 470569 h 470570"/>
                <a:gd name="connsiteX6" fmla="*/ 0 w 832245"/>
                <a:gd name="connsiteY6" fmla="*/ 0 h 47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245" h="470570">
                  <a:moveTo>
                    <a:pt x="0" y="0"/>
                  </a:moveTo>
                  <a:lnTo>
                    <a:pt x="596960" y="0"/>
                  </a:lnTo>
                  <a:cubicBezTo>
                    <a:pt x="726904" y="0"/>
                    <a:pt x="832245" y="105341"/>
                    <a:pt x="832245" y="235285"/>
                  </a:cubicBezTo>
                  <a:lnTo>
                    <a:pt x="832244" y="235285"/>
                  </a:lnTo>
                  <a:cubicBezTo>
                    <a:pt x="832244" y="365229"/>
                    <a:pt x="726903" y="470570"/>
                    <a:pt x="596959" y="470570"/>
                  </a:cubicBezTo>
                  <a:lnTo>
                    <a:pt x="0" y="470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355" y="917"/>
              <a:ext cx="11824" cy="26"/>
            </a:xfrm>
            <a:prstGeom prst="line">
              <a:avLst/>
            </a:prstGeom>
            <a:ln w="44450">
              <a:solidFill>
                <a:srgbClr val="3B4E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57"/>
          <p:cNvSpPr txBox="1"/>
          <p:nvPr/>
        </p:nvSpPr>
        <p:spPr>
          <a:xfrm>
            <a:off x="329565" y="731520"/>
            <a:ext cx="8609330" cy="1706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研究方向： </a:t>
            </a:r>
            <a:r>
              <a:rPr lang="zh-CN" altLang="en-US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催化化学发光；绿色合成方法学；功能纳米材料；</a:t>
            </a:r>
            <a:endParaRPr lang="en-US" altLang="zh-CN" sz="1400" b="1" dirty="0" smtClea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团队建设： 张三是长江学者、王五是国家杰青、陈六获青年人才</a:t>
            </a:r>
            <a:r>
              <a:rPr lang="zh-CN" altLang="en-US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奖</a:t>
            </a:r>
            <a:r>
              <a:rPr lang="en-US" altLang="zh-CN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四是国家</a:t>
            </a:r>
            <a:r>
              <a:rPr lang="zh-CN" altLang="en-US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产业技术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体系岗位科学家；</a:t>
            </a:r>
            <a:endParaRPr lang="en-US" altLang="zh-CN" sz="1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400" b="1" noProof="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科研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项目： 国家重点研发项目、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863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项目、国家自然科学基金项目等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项；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标志成果：食品生产中功能纳米材料的开发与应用；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荣誉： 获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年农业部优秀创新团队奖。</a:t>
            </a:r>
            <a:endParaRPr kumimoji="0" lang="zh-CN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645" y="2914650"/>
            <a:ext cx="8857615" cy="1915119"/>
            <a:chOff x="397" y="6097"/>
            <a:chExt cx="18131" cy="4797"/>
          </a:xfrm>
        </p:grpSpPr>
        <p:sp>
          <p:nvSpPr>
            <p:cNvPr id="25" name="流程图: 接点 24"/>
            <p:cNvSpPr/>
            <p:nvPr/>
          </p:nvSpPr>
          <p:spPr>
            <a:xfrm>
              <a:off x="7655" y="6097"/>
              <a:ext cx="3614" cy="3889"/>
            </a:xfrm>
            <a:prstGeom prst="flowChart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1" name="流程图: 接点 50"/>
            <p:cNvSpPr/>
            <p:nvPr/>
          </p:nvSpPr>
          <p:spPr>
            <a:xfrm>
              <a:off x="397" y="6741"/>
              <a:ext cx="3024" cy="3245"/>
            </a:xfrm>
            <a:prstGeom prst="flowChartConnector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24" y="6735"/>
              <a:ext cx="17504" cy="4159"/>
              <a:chOff x="1024" y="6735"/>
              <a:chExt cx="17504" cy="4159"/>
            </a:xfrm>
          </p:grpSpPr>
          <p:sp>
            <p:nvSpPr>
              <p:cNvPr id="7" name="ïṡľïďé"/>
              <p:cNvSpPr/>
              <p:nvPr/>
            </p:nvSpPr>
            <p:spPr>
              <a:xfrm>
                <a:off x="8491" y="9986"/>
                <a:ext cx="2332" cy="908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XXX</a:t>
                </a:r>
                <a:endParaRPr kumimoji="0" lang="en-US" altLang="zh-CN" sz="12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院士</a:t>
                </a:r>
                <a:endPara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</p:txBody>
          </p:sp>
          <p:sp>
            <p:nvSpPr>
              <p:cNvPr id="8" name="ïṡľïďé"/>
              <p:cNvSpPr/>
              <p:nvPr/>
            </p:nvSpPr>
            <p:spPr>
              <a:xfrm>
                <a:off x="1024" y="9986"/>
                <a:ext cx="1952" cy="75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XXX</a:t>
                </a:r>
                <a:endParaRPr kumimoji="0" lang="en-US" altLang="zh-CN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长江特聘</a:t>
                </a:r>
                <a:endParaRPr kumimoji="0" lang="zh-CN" altLang="en-US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</p:txBody>
          </p:sp>
          <p:sp>
            <p:nvSpPr>
              <p:cNvPr id="9" name="ïṡľïďé"/>
              <p:cNvSpPr/>
              <p:nvPr/>
            </p:nvSpPr>
            <p:spPr>
              <a:xfrm>
                <a:off x="4394" y="9980"/>
                <a:ext cx="1952" cy="763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XXX</a:t>
                </a:r>
                <a:endParaRPr kumimoji="0" lang="en-US" altLang="zh-CN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国家杰青</a:t>
                </a:r>
                <a:endParaRPr kumimoji="0" lang="zh-CN" altLang="en-US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</p:txBody>
          </p:sp>
          <p:sp>
            <p:nvSpPr>
              <p:cNvPr id="10" name="流程图: 接点 52"/>
              <p:cNvSpPr/>
              <p:nvPr/>
            </p:nvSpPr>
            <p:spPr>
              <a:xfrm>
                <a:off x="3767" y="6741"/>
                <a:ext cx="3024" cy="3245"/>
              </a:xfrm>
              <a:prstGeom prst="flowChartConnector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ïṡľïďé"/>
              <p:cNvSpPr/>
              <p:nvPr/>
            </p:nvSpPr>
            <p:spPr>
              <a:xfrm>
                <a:off x="12740" y="9988"/>
                <a:ext cx="1952" cy="749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 </a:t>
                </a:r>
                <a:r>
                  <a:rPr kumimoji="0" lang="en-US" altLang="zh-CN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XXX</a:t>
                </a:r>
                <a:endParaRPr kumimoji="0" lang="en-US" altLang="zh-CN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青年人才</a:t>
                </a:r>
                <a:endParaRPr kumimoji="0" lang="zh-CN" altLang="en-US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</p:txBody>
          </p:sp>
          <p:sp>
            <p:nvSpPr>
              <p:cNvPr id="13" name="流程图: 接点 54"/>
              <p:cNvSpPr/>
              <p:nvPr/>
            </p:nvSpPr>
            <p:spPr>
              <a:xfrm>
                <a:off x="12113" y="6735"/>
                <a:ext cx="3024" cy="3245"/>
              </a:xfrm>
              <a:prstGeom prst="flowChartConnector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ïṡľïďé"/>
              <p:cNvSpPr/>
              <p:nvPr/>
            </p:nvSpPr>
            <p:spPr>
              <a:xfrm>
                <a:off x="16132" y="9989"/>
                <a:ext cx="1952" cy="748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kumimoji="0" lang="en-US" sz="9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XXX</a:t>
                </a:r>
                <a:endParaRPr kumimoji="0" lang="en-US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24848"/>
                  </a:buClr>
                  <a:buSzTx/>
                  <a:buFontTx/>
                  <a:buNone/>
                  <a:defRPr/>
                </a:pPr>
                <a:r>
                  <a:rPr lang="zh-CN" altLang="en-US" sz="900" b="1" noProof="1" smtClean="0">
                    <a:solidFill>
                      <a:prstClr val="white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lt"/>
                  </a:rPr>
                  <a:t>青年人才</a:t>
                </a:r>
                <a:endParaRPr kumimoji="0" lang="zh-CN" altLang="en-US" sz="900" b="1" i="0" u="none" strike="noStrike" kern="1200" cap="none" spc="0" normalizeH="0" baseline="0" noProof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endParaRPr>
              </a:p>
            </p:txBody>
          </p:sp>
          <p:sp>
            <p:nvSpPr>
              <p:cNvPr id="15" name="流程图: 接点 56"/>
              <p:cNvSpPr/>
              <p:nvPr/>
            </p:nvSpPr>
            <p:spPr>
              <a:xfrm>
                <a:off x="15504" y="6735"/>
                <a:ext cx="3024" cy="3245"/>
              </a:xfrm>
              <a:prstGeom prst="flowChartConnector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0" y="4966336"/>
            <a:ext cx="9142730" cy="158591"/>
            <a:chOff x="0" y="10428"/>
            <a:chExt cx="14398" cy="333"/>
          </a:xfrm>
        </p:grpSpPr>
        <p:sp>
          <p:nvSpPr>
            <p:cNvPr id="11" name="矩形 10"/>
            <p:cNvSpPr/>
            <p:nvPr/>
          </p:nvSpPr>
          <p:spPr>
            <a:xfrm>
              <a:off x="1" y="10428"/>
              <a:ext cx="14384" cy="122"/>
            </a:xfrm>
            <a:prstGeom prst="rect">
              <a:avLst/>
            </a:prstGeom>
            <a:solidFill>
              <a:srgbClr val="F49B6F"/>
            </a:solidFill>
            <a:ln>
              <a:solidFill>
                <a:srgbClr val="F49B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10511"/>
              <a:ext cx="14399" cy="250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42570" y="75565"/>
            <a:ext cx="8853170" cy="592455"/>
            <a:chOff x="382" y="37"/>
            <a:chExt cx="13942" cy="933"/>
          </a:xfrm>
        </p:grpSpPr>
        <p:pic>
          <p:nvPicPr>
            <p:cNvPr id="18" name="Picture 3" descr="E:\必备素材\华农标志\华南农业大学镂空校徽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3" y="37"/>
              <a:ext cx="1001" cy="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426" y="159"/>
              <a:ext cx="2712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indent="0" algn="l">
                <a:buNone/>
              </a:pPr>
              <a:r>
                <a:rPr lang="en-US" altLang="zh-CN" sz="2400" b="1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 </a:t>
              </a:r>
              <a:r>
                <a:rPr lang="zh-CN" altLang="en-US" sz="2400" b="1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现有成果</a:t>
              </a:r>
              <a:endParaRPr lang="zh-CN" altLang="en-US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82" y="357"/>
              <a:ext cx="983" cy="556"/>
            </a:xfrm>
            <a:custGeom>
              <a:avLst/>
              <a:gdLst>
                <a:gd name="connsiteX0" fmla="*/ 0 w 832245"/>
                <a:gd name="connsiteY0" fmla="*/ 0 h 470570"/>
                <a:gd name="connsiteX1" fmla="*/ 596960 w 832245"/>
                <a:gd name="connsiteY1" fmla="*/ 0 h 470570"/>
                <a:gd name="connsiteX2" fmla="*/ 832245 w 832245"/>
                <a:gd name="connsiteY2" fmla="*/ 235285 h 470570"/>
                <a:gd name="connsiteX3" fmla="*/ 832244 w 832245"/>
                <a:gd name="connsiteY3" fmla="*/ 235285 h 470570"/>
                <a:gd name="connsiteX4" fmla="*/ 596959 w 832245"/>
                <a:gd name="connsiteY4" fmla="*/ 470570 h 470570"/>
                <a:gd name="connsiteX5" fmla="*/ 0 w 832245"/>
                <a:gd name="connsiteY5" fmla="*/ 470569 h 470570"/>
                <a:gd name="connsiteX6" fmla="*/ 0 w 832245"/>
                <a:gd name="connsiteY6" fmla="*/ 0 h 47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245" h="470570">
                  <a:moveTo>
                    <a:pt x="0" y="0"/>
                  </a:moveTo>
                  <a:lnTo>
                    <a:pt x="596960" y="0"/>
                  </a:lnTo>
                  <a:cubicBezTo>
                    <a:pt x="726904" y="0"/>
                    <a:pt x="832245" y="105341"/>
                    <a:pt x="832245" y="235285"/>
                  </a:cubicBezTo>
                  <a:lnTo>
                    <a:pt x="832244" y="235285"/>
                  </a:lnTo>
                  <a:cubicBezTo>
                    <a:pt x="832244" y="365229"/>
                    <a:pt x="726903" y="470570"/>
                    <a:pt x="596959" y="470570"/>
                  </a:cubicBezTo>
                  <a:lnTo>
                    <a:pt x="0" y="470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355" y="917"/>
              <a:ext cx="11824" cy="26"/>
            </a:xfrm>
            <a:prstGeom prst="line">
              <a:avLst/>
            </a:prstGeom>
            <a:ln w="44450">
              <a:solidFill>
                <a:srgbClr val="3B4E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/>
        </p:nvSpPr>
        <p:spPr>
          <a:xfrm>
            <a:off x="293370" y="789940"/>
            <a:ext cx="8368665" cy="3233420"/>
          </a:xfrm>
          <a:prstGeom prst="rect">
            <a:avLst/>
          </a:prstGeom>
        </p:spPr>
        <p:txBody>
          <a:bodyPr wrap="square">
            <a:spAutoFit/>
          </a:bodyPr>
          <a:p>
            <a:pPr marL="285750" lvl="0" indent="-28575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成果名称：</a:t>
            </a:r>
            <a:r>
              <a:rPr lang="zh-CN" altLang="zh-CN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柑橘黄龙病防控关键技术</a:t>
            </a:r>
            <a:r>
              <a:rPr lang="zh-CN" altLang="zh-CN" sz="1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创新与应用</a:t>
            </a:r>
            <a:endParaRPr lang="en-US" altLang="zh-CN" sz="1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突破性进展（理论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关键技术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新产品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新品种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新兽药）：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</a:t>
            </a:r>
            <a:r>
              <a:rPr lang="en-US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科学问题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卡脖子技术，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首次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华南地区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柑橘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黄龙病病原菌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，发明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了一种简单、方便、分析效率高的遗传多样性分析方法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。发明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了更经济、更简单、更准确的黄龙病巢氏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PCR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检测方法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发明了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个复配增效的农药组合物及其制备方法和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用途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于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柑橘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木虱防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控，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阻断了黄龙病田间昆虫传播途径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，降低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了病虫防控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成本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成果奖励：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获</a:t>
            </a:r>
            <a:r>
              <a:rPr lang="en-US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年度广东省科学技术奖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一等奖</a:t>
            </a:r>
            <a:endParaRPr lang="en-US" altLang="zh-CN" sz="1400" dirty="0" smtClea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推广情况：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在广东、广西、湖南主要柑橘产区示范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推广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面积总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r>
              <a:rPr lang="zh-CN" altLang="zh-CN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亩次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，新增经济效益 </a:t>
            </a:r>
            <a:r>
              <a:rPr lang="en-US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8.1</a:t>
            </a:r>
            <a:r>
              <a:rPr lang="zh-CN" altLang="en-US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r>
              <a:rPr lang="zh-CN" altLang="zh-CN" sz="1400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zh-CN" sz="1400" dirty="0" smtClea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0" y="4966336"/>
            <a:ext cx="9142730" cy="158591"/>
            <a:chOff x="0" y="10428"/>
            <a:chExt cx="14398" cy="333"/>
          </a:xfrm>
        </p:grpSpPr>
        <p:sp>
          <p:nvSpPr>
            <p:cNvPr id="11" name="矩形 10"/>
            <p:cNvSpPr/>
            <p:nvPr/>
          </p:nvSpPr>
          <p:spPr>
            <a:xfrm>
              <a:off x="1" y="10428"/>
              <a:ext cx="14384" cy="122"/>
            </a:xfrm>
            <a:prstGeom prst="rect">
              <a:avLst/>
            </a:prstGeom>
            <a:solidFill>
              <a:srgbClr val="F49B6F"/>
            </a:solidFill>
            <a:ln>
              <a:solidFill>
                <a:srgbClr val="F49B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10511"/>
              <a:ext cx="14399" cy="250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42570" y="75565"/>
            <a:ext cx="8853170" cy="592455"/>
            <a:chOff x="382" y="37"/>
            <a:chExt cx="13942" cy="933"/>
          </a:xfrm>
        </p:grpSpPr>
        <p:pic>
          <p:nvPicPr>
            <p:cNvPr id="18" name="Picture 3" descr="E:\必备素材\华农标志\华南农业大学镂空校徽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3" y="37"/>
              <a:ext cx="1001" cy="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426" y="159"/>
              <a:ext cx="4152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indent="0" algn="l">
                <a:buNone/>
              </a:pPr>
              <a:r>
                <a:rPr lang="en-US" altLang="zh-CN" sz="2400" b="1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 </a:t>
              </a:r>
              <a:r>
                <a:rPr lang="zh-CN" altLang="en-US" sz="2400" b="1" dirty="0">
                  <a:solidFill>
                    <a:schemeClr val="accent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产业化项目建议</a:t>
              </a:r>
              <a:endParaRPr lang="zh-CN" altLang="en-US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82" y="357"/>
              <a:ext cx="983" cy="556"/>
            </a:xfrm>
            <a:custGeom>
              <a:avLst/>
              <a:gdLst>
                <a:gd name="connsiteX0" fmla="*/ 0 w 832245"/>
                <a:gd name="connsiteY0" fmla="*/ 0 h 470570"/>
                <a:gd name="connsiteX1" fmla="*/ 596960 w 832245"/>
                <a:gd name="connsiteY1" fmla="*/ 0 h 470570"/>
                <a:gd name="connsiteX2" fmla="*/ 832245 w 832245"/>
                <a:gd name="connsiteY2" fmla="*/ 235285 h 470570"/>
                <a:gd name="connsiteX3" fmla="*/ 832244 w 832245"/>
                <a:gd name="connsiteY3" fmla="*/ 235285 h 470570"/>
                <a:gd name="connsiteX4" fmla="*/ 596959 w 832245"/>
                <a:gd name="connsiteY4" fmla="*/ 470570 h 470570"/>
                <a:gd name="connsiteX5" fmla="*/ 0 w 832245"/>
                <a:gd name="connsiteY5" fmla="*/ 470569 h 470570"/>
                <a:gd name="connsiteX6" fmla="*/ 0 w 832245"/>
                <a:gd name="connsiteY6" fmla="*/ 0 h 47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245" h="470570">
                  <a:moveTo>
                    <a:pt x="0" y="0"/>
                  </a:moveTo>
                  <a:lnTo>
                    <a:pt x="596960" y="0"/>
                  </a:lnTo>
                  <a:cubicBezTo>
                    <a:pt x="726904" y="0"/>
                    <a:pt x="832245" y="105341"/>
                    <a:pt x="832245" y="235285"/>
                  </a:cubicBezTo>
                  <a:lnTo>
                    <a:pt x="832244" y="235285"/>
                  </a:lnTo>
                  <a:cubicBezTo>
                    <a:pt x="832244" y="365229"/>
                    <a:pt x="726903" y="470570"/>
                    <a:pt x="596959" y="470570"/>
                  </a:cubicBezTo>
                  <a:lnTo>
                    <a:pt x="0" y="470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355" y="917"/>
              <a:ext cx="11824" cy="26"/>
            </a:xfrm>
            <a:prstGeom prst="line">
              <a:avLst/>
            </a:prstGeom>
            <a:ln w="44450">
              <a:solidFill>
                <a:srgbClr val="3B4E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242570" y="835025"/>
            <a:ext cx="83026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项目名称：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xxx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疫苗创制及综合防控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当前技术成果就绪度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：研发的疫苗产品已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向农业农村部申请临床试验批文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预算金额：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市场前景：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经济社会效益：</a:t>
            </a:r>
            <a:r>
              <a:rPr 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xxx</a:t>
            </a:r>
            <a:endParaRPr lang="en-US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PP_MARK_KEY" val="fecd3547-ba16-4b1b-a567-2ccf28dc181d"/>
  <p:tag name="COMMONDATA" val="eyJoZGlkIjoiMTg4OGViNjM4MzVmYWMxMTk4YzA3MzE5OTc4ZGJlYTYifQ=="/>
  <p:tag name="commondata" val="eyJoZGlkIjoiN2I5YTFmYzI5YWMzYjg5NmJmNjllMTJiZTE4ZmUxYTgifQ=="/>
</p:tagLst>
</file>

<file path=ppt/theme/theme1.xml><?xml version="1.0" encoding="utf-8"?>
<a:theme xmlns:a="http://schemas.openxmlformats.org/drawingml/2006/main" name="Office 主题">
  <a:themeElements>
    <a:clrScheme name="自定义 1983">
      <a:dk1>
        <a:sysClr val="windowText" lastClr="000000"/>
      </a:dk1>
      <a:lt1>
        <a:sysClr val="window" lastClr="FFFFFF"/>
      </a:lt1>
      <a:dk2>
        <a:srgbClr val="3B4E73"/>
      </a:dk2>
      <a:lt2>
        <a:srgbClr val="E7E6E6"/>
      </a:lt2>
      <a:accent1>
        <a:srgbClr val="3B4E73"/>
      </a:accent1>
      <a:accent2>
        <a:srgbClr val="F49B6F"/>
      </a:accent2>
      <a:accent3>
        <a:srgbClr val="78A9B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0">
      <a:majorFont>
        <a:latin typeface="Century Gothic"/>
        <a:ea typeface="思源黑体 CN Bold"/>
        <a:cs typeface=""/>
      </a:majorFont>
      <a:minorFont>
        <a:latin typeface="Century Gothic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WPS 演示</Application>
  <PresentationFormat>全屏显示(16:9)</PresentationFormat>
  <Paragraphs>42</Paragraphs>
  <Slides>4</Slides>
  <Notes>51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7" baseType="lpstr">
      <vt:lpstr>Arial</vt:lpstr>
      <vt:lpstr>宋体</vt:lpstr>
      <vt:lpstr>Wingdings</vt:lpstr>
      <vt:lpstr>Lato</vt:lpstr>
      <vt:lpstr>微软雅黑</vt:lpstr>
      <vt:lpstr>Calibri</vt:lpstr>
      <vt:lpstr>Calibri</vt:lpstr>
      <vt:lpstr>Century Gothic</vt:lpstr>
      <vt:lpstr>Arial Unicode MS</vt:lpstr>
      <vt:lpstr>思源黑体 CN Normal</vt:lpstr>
      <vt:lpstr>黑体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USER</dc:creator>
  <cp:lastModifiedBy>露清苇</cp:lastModifiedBy>
  <cp:revision>1092</cp:revision>
  <dcterms:created xsi:type="dcterms:W3CDTF">2019-06-19T02:08:00Z</dcterms:created>
  <dcterms:modified xsi:type="dcterms:W3CDTF">2024-05-13T14:04:45Z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A71F9463E2774A2298093F60D86E3473_12</vt:lpwstr>
  </property>
</Properties>
</file>