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315" r:id="rId5"/>
    <p:sldId id="324" r:id="rId6"/>
    <p:sldId id="328" r:id="rId7"/>
    <p:sldId id="329" r:id="rId8"/>
    <p:sldId id="330" r:id="rId9"/>
    <p:sldId id="331" r:id="rId10"/>
    <p:sldId id="332" r:id="rId11"/>
    <p:sldId id="333" r:id="rId12"/>
  </p:sldIdLst>
  <p:sldSz cx="12192000" cy="6858000"/>
  <p:notesSz cx="6858000" cy="9144000"/>
  <p:embeddedFontLst>
    <p:embeddedFont>
      <p:font typeface="Calibri" panose="020F050202020403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DE2"/>
    <a:srgbClr val="003CA5"/>
    <a:srgbClr val="FF8B22"/>
    <a:srgbClr val="FF5D24"/>
    <a:srgbClr val="085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8.xml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0A221-3DE0-4D5E-8431-CEAEC984D5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38FA8-4149-43C8-B0F9-01037F5223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17184" y="0"/>
            <a:ext cx="11674816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4645" y="3573780"/>
            <a:ext cx="54921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rgbClr val="297DE2"/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  <a:sym typeface="Arial" panose="020B0604020202020204" pitchFamily="34" charset="0"/>
              </a:rPr>
              <a:t>模块名称：项目年度报告</a:t>
            </a:r>
            <a:endParaRPr lang="zh-CN" altLang="en-US" sz="2800" dirty="0">
              <a:solidFill>
                <a:srgbClr val="297DE2"/>
              </a:solidFill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4645" y="2458720"/>
            <a:ext cx="61163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48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广州科技大脑</a:t>
            </a:r>
            <a:endParaRPr lang="zh-CN" altLang="en-US" sz="48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74079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注意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事项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980" y="1624965"/>
            <a:ext cx="108565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1.</a:t>
            </a:r>
            <a:r>
              <a:rPr lang="zh-CN" altLang="en-US" sz="3200">
                <a:solidFill>
                  <a:schemeClr val="tx1"/>
                </a:solidFill>
              </a:rPr>
              <a:t>全过程简政放权</a:t>
            </a:r>
            <a:r>
              <a:rPr lang="zh-CN" altLang="en-US" sz="3200" b="1">
                <a:solidFill>
                  <a:srgbClr val="FF0000"/>
                </a:solidFill>
              </a:rPr>
              <a:t>下放项目无需填写</a:t>
            </a:r>
            <a:r>
              <a:rPr lang="zh-CN" altLang="en-US" sz="3200">
                <a:solidFill>
                  <a:schemeClr val="tx1"/>
                </a:solidFill>
              </a:rPr>
              <a:t>项目年度报告。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2.</a:t>
            </a:r>
            <a:r>
              <a:rPr lang="zh-CN" altLang="en-US" sz="3200">
                <a:solidFill>
                  <a:schemeClr val="tx1"/>
                </a:solidFill>
              </a:rPr>
              <a:t>项目年度报告将作为项目过程节点重要考核指标，作为项目过程评估、经费拨付的依据。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3.</a:t>
            </a:r>
            <a:r>
              <a:rPr lang="zh-CN" altLang="en-US" sz="3200" b="1">
                <a:solidFill>
                  <a:srgbClr val="FF0000"/>
                </a:solidFill>
              </a:rPr>
              <a:t>部分项目年报报告将被抽查</a:t>
            </a:r>
            <a:r>
              <a:rPr lang="zh-CN" altLang="en-US" sz="3200">
                <a:solidFill>
                  <a:schemeClr val="tx1"/>
                </a:solidFill>
              </a:rPr>
              <a:t>，请务必仔细认真填写，承担单位进行审核。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74079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项目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负责人登录广州科技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大脑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/private/var/folders/z3/1w4nhzh522d_38sqnkp3qr6c0000gn/T/com.kingsoft.wpsoffice.mac/picturecompress_20231219091552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48815" y="1400810"/>
            <a:ext cx="8294370" cy="5139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74079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项目负责人找到项目管理模块下的年度报告并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发起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225" y="1035685"/>
            <a:ext cx="10622915" cy="5001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74079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项目负责人选择报告年度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并添加年度报告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3900" y="2386330"/>
            <a:ext cx="10744200" cy="3656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3900" y="1078865"/>
            <a:ext cx="8211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注意：默认填写上一实施年度报告情况，此年份为报告年度，请仔细</a:t>
            </a:r>
            <a:r>
              <a:rPr lang="zh-CN" altLang="en-US" b="1">
                <a:solidFill>
                  <a:srgbClr val="FF0000"/>
                </a:solidFill>
              </a:rPr>
              <a:t>选择。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900" y="1624965"/>
            <a:ext cx="11135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例如：实施期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en-US" altLang="zh-CN"/>
              <a:t>1</a:t>
            </a:r>
            <a:r>
              <a:rPr lang="zh-CN" altLang="en-US"/>
              <a:t>日至</a:t>
            </a:r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31</a:t>
            </a:r>
            <a:r>
              <a:rPr lang="zh-CN" altLang="en-US"/>
              <a:t>日需填写</a:t>
            </a:r>
            <a:r>
              <a:rPr lang="en-US" altLang="zh-CN"/>
              <a:t>2023</a:t>
            </a:r>
            <a:r>
              <a:rPr lang="zh-CN" altLang="en-US">
                <a:sym typeface="+mn-ea"/>
              </a:rPr>
              <a:t>年度报告；实施期</a:t>
            </a:r>
            <a:r>
              <a:rPr lang="en-US" altLang="zh-CN">
                <a:sym typeface="+mn-ea"/>
              </a:rPr>
              <a:t>2024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日及</a:t>
            </a:r>
            <a:r>
              <a:rPr lang="en-US" altLang="zh-CN">
                <a:sym typeface="+mn-ea"/>
              </a:rPr>
              <a:t>2025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日需填写</a:t>
            </a:r>
            <a:r>
              <a:rPr lang="en-US" altLang="zh-CN">
                <a:sym typeface="+mn-ea"/>
              </a:rPr>
              <a:t>2024</a:t>
            </a:r>
            <a:r>
              <a:rPr lang="zh-CN" altLang="en-US">
                <a:sym typeface="+mn-ea"/>
              </a:rPr>
              <a:t>年度报告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74079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项目负责人按要求依次完善年度报告的填写并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上报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4735" y="1279525"/>
            <a:ext cx="8913495" cy="4299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74079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上报前确认流程是否有误，无误后点击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上报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6180" y="2678430"/>
            <a:ext cx="10090150" cy="2745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100895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单位管理员登录广州科技大脑，在年度报告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模块进行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审核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5800" y="1405255"/>
            <a:ext cx="10821035" cy="4128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7980" y="220980"/>
            <a:ext cx="100895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单位管理员、组织单位如何对未完成年度报告的项目进行</a:t>
            </a:r>
            <a:r>
              <a:rPr lang="zh-CN" altLang="en-US" sz="2400" dirty="0">
                <a:solidFill>
                  <a:srgbClr val="003CA5"/>
                </a:solidFill>
                <a:latin typeface="江城圆体 600W" panose="020B0800000000000000" charset="-122"/>
                <a:ea typeface="江城圆体 600W" panose="020B0800000000000000" charset="-122"/>
                <a:cs typeface="江城圆体 600W" panose="020B0800000000000000" charset="-122"/>
                <a:sym typeface="Arial" panose="020B0604020202020204" pitchFamily="34" charset="0"/>
              </a:rPr>
              <a:t>监控？</a:t>
            </a:r>
            <a:endParaRPr lang="zh-CN" altLang="en-US" sz="2400" dirty="0">
              <a:solidFill>
                <a:srgbClr val="003CA5"/>
              </a:solidFill>
              <a:latin typeface="江城圆体 600W" panose="020B0800000000000000" charset="-122"/>
              <a:ea typeface="江城圆体 600W" panose="020B0800000000000000" charset="-122"/>
              <a:cs typeface="江城圆体 600W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15085" y="1911985"/>
            <a:ext cx="9402445" cy="4313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0135" y="820420"/>
            <a:ext cx="963739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/>
              <a:t>承担单位、组织单位登录系统后在左侧菜单中找到</a:t>
            </a:r>
            <a:r>
              <a:rPr lang="en-US" altLang="zh-CN" sz="2000"/>
              <a:t>“</a:t>
            </a:r>
            <a:r>
              <a:rPr lang="zh-CN" altLang="en-US" sz="2000"/>
              <a:t>项目管理</a:t>
            </a:r>
            <a:r>
              <a:rPr lang="en-US" altLang="zh-CN" sz="2000"/>
              <a:t>”</a:t>
            </a:r>
            <a:r>
              <a:rPr lang="zh-CN" altLang="en-US" sz="2000"/>
              <a:t>下的</a:t>
            </a:r>
            <a:r>
              <a:rPr lang="en-US" altLang="zh-CN" sz="2000"/>
              <a:t>“</a:t>
            </a:r>
            <a:r>
              <a:rPr lang="zh-CN" altLang="en-US" sz="2000"/>
              <a:t>年度报告监控</a:t>
            </a:r>
            <a:r>
              <a:rPr lang="en-US" altLang="zh-CN" sz="2000"/>
              <a:t>”</a:t>
            </a:r>
            <a:r>
              <a:rPr lang="zh-CN" altLang="en-US" sz="2000"/>
              <a:t>子菜单，可以通过</a:t>
            </a:r>
            <a:r>
              <a:rPr lang="zh-CN" altLang="en-US" sz="2000">
                <a:solidFill>
                  <a:srgbClr val="FF0000"/>
                </a:solidFill>
              </a:rPr>
              <a:t>筛选</a:t>
            </a:r>
            <a:r>
              <a:rPr lang="zh-CN" altLang="en-US" sz="2000"/>
              <a:t>的方式，过滤自己单位年度报告的填写进展情况。</a:t>
            </a:r>
            <a:endParaRPr lang="zh-CN" altLang="en-US" sz="20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GQ5MzY3N2Y4NmQ0YTUzZmQ5Mzg0OTU4MDg2ZTQ3ZGI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WPS 演示</Application>
  <PresentationFormat>宽屏</PresentationFormat>
  <Paragraphs>31</Paragraphs>
  <Slides>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思源黑体 Regular</vt:lpstr>
      <vt:lpstr>黑体</vt:lpstr>
      <vt:lpstr>江城圆体 600W</vt:lpstr>
      <vt:lpstr>微软雅黑</vt:lpstr>
      <vt:lpstr>Arial Unicode MS</vt:lpstr>
      <vt:lpstr>等线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yy</cp:lastModifiedBy>
  <cp:revision>200</cp:revision>
  <dcterms:created xsi:type="dcterms:W3CDTF">2024-03-12T09:05:00Z</dcterms:created>
  <dcterms:modified xsi:type="dcterms:W3CDTF">2024-03-12T09:19:39Z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1FADD07BF72841A8B05662F0DCD0E80D</vt:lpwstr>
  </property>
</Properties>
</file>